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2" r:id="rId6"/>
    <p:sldId id="258" r:id="rId7"/>
    <p:sldId id="264" r:id="rId8"/>
    <p:sldId id="265" r:id="rId9"/>
    <p:sldId id="259" r:id="rId10"/>
    <p:sldId id="260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&#1079;&#1072;&#1095;&#1105;&#1090;&#1082;&#1072;.&#1088;&#1092;/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Торговые кодексы Франции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86200" y="5638800"/>
            <a:ext cx="5114778" cy="110124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Выполнила </a:t>
            </a:r>
          </a:p>
          <a:p>
            <a:r>
              <a:rPr lang="ru-RU" dirty="0" err="1" smtClean="0"/>
              <a:t>Нагайцева</a:t>
            </a:r>
            <a:r>
              <a:rPr lang="ru-RU" dirty="0" smtClean="0"/>
              <a:t> Марина</a:t>
            </a:r>
          </a:p>
          <a:p>
            <a:r>
              <a:rPr lang="ru-RU" dirty="0" smtClean="0"/>
              <a:t>331 группа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Торговый кодекс состоит из четырех книг. </a:t>
            </a:r>
          </a:p>
          <a:p>
            <a:r>
              <a:rPr lang="ru-RU" dirty="0" smtClean="0"/>
              <a:t>Книга I — «О торговле вообще» — содержит правила как об индивидуальных торговцах, так и о торговых товариществах, о биржах и посредниках, о векселе. </a:t>
            </a:r>
          </a:p>
          <a:p>
            <a:r>
              <a:rPr lang="ru-RU" dirty="0" smtClean="0"/>
              <a:t>Книга II — «О морской торговле» — определяет правовое положение морских судов. </a:t>
            </a:r>
          </a:p>
          <a:p>
            <a:r>
              <a:rPr lang="ru-RU" dirty="0" smtClean="0"/>
              <a:t>Книга III называется «О несостоятельности и банкротствах»,</a:t>
            </a:r>
          </a:p>
          <a:p>
            <a:r>
              <a:rPr lang="ru-RU" dirty="0" smtClean="0"/>
              <a:t> а книга IV — «О торговой юрисдикции».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685800"/>
            <a:ext cx="3429000" cy="5943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Французский торговый кодекс не совершил такого триумфального шествия по всему миру, как гражданский. Это объясняется и архаичностью норм, и сравнительной бедностью его содержания, и невысокими техническими качествами. Но все же и он оказал влияние на законодательство ряда стран (Бельгии, Голландии, Греции, Испании, Португалии и др.)</a:t>
            </a:r>
            <a:r>
              <a:rPr lang="ru-RU" sz="2000" dirty="0" smtClean="0">
                <a:hlinkClick r:id="rId2"/>
              </a:rPr>
              <a:t>.</a:t>
            </a:r>
            <a:endParaRPr lang="ru-RU" sz="2000" dirty="0"/>
          </a:p>
        </p:txBody>
      </p:sp>
      <p:pic>
        <p:nvPicPr>
          <p:cNvPr id="2050" name="Picture 2" descr="C:\Users\Admin\Desktop\кружок пп\Code_civil,_ou_commentaire_sur_l'ordonnance_du_mois_d'avril_166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4149" b="14149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3429000" cy="6385560"/>
          </a:xfrm>
        </p:spPr>
        <p:txBody>
          <a:bodyPr>
            <a:normAutofit/>
          </a:bodyPr>
          <a:lstStyle/>
          <a:p>
            <a:r>
              <a:rPr lang="ru-RU" sz="1400" dirty="0" smtClean="0"/>
              <a:t>	Торговый кодекс подвергся весьма существенным изменениям уже вскоре после принятия. </a:t>
            </a:r>
            <a:br>
              <a:rPr lang="ru-RU" sz="1400" dirty="0" smtClean="0"/>
            </a:br>
            <a:r>
              <a:rPr lang="ru-RU" sz="1400" dirty="0" smtClean="0"/>
              <a:t>	Закон 1838 года, например, изменил правила о несостоятельности,</a:t>
            </a:r>
            <a:br>
              <a:rPr lang="ru-RU" sz="1400" dirty="0" smtClean="0"/>
            </a:br>
            <a:r>
              <a:rPr lang="ru-RU" sz="1400" dirty="0" smtClean="0"/>
              <a:t>	закон 1867 года по-новому регулировал правовое положение акционерных обществ и т. д.</a:t>
            </a:r>
            <a:br>
              <a:rPr lang="ru-RU" sz="1400" dirty="0" smtClean="0"/>
            </a:br>
            <a:r>
              <a:rPr lang="ru-RU" sz="1400" dirty="0" smtClean="0"/>
              <a:t>	Среди мероприятий более позднего периода следует особо упомянуть полную реформу вексельного права, проведенную после присоединения Франции к Женевской вексельной конвенции 1930 года,</a:t>
            </a:r>
            <a:br>
              <a:rPr lang="ru-RU" sz="1400" dirty="0" smtClean="0"/>
            </a:br>
            <a:r>
              <a:rPr lang="ru-RU" sz="1400" dirty="0" smtClean="0"/>
              <a:t>	 закон о торговых товариществах 1967 года. 	</a:t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3074" name="Picture 2" descr="C:\Users\Admin\Desktop\кружок пп\q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676400"/>
            <a:ext cx="3759200" cy="245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.В отличие от периода, охватывающего XIX—XX вв., когда коммерческие правоотношения во Франции регулировались односоставным Коммерческим кодексом 1807 г, в настоящее время Коммерческий кодекс этой страны (как и большинство других её кодексов) является двухсоставным: он состоит из законодательной части, принятой в 2000 г., и </a:t>
            </a:r>
            <a:r>
              <a:rPr lang="ru-RU" dirty="0" err="1" smtClean="0"/>
              <a:t>регламентарной</a:t>
            </a:r>
            <a:r>
              <a:rPr lang="ru-RU" dirty="0" smtClean="0"/>
              <a:t> части, принятой в 2007 г.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0" dirty="0" smtClean="0"/>
              <a:t>История создания Коммерческого кодекса 2000 года и введение его в действие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048000" y="3581400"/>
            <a:ext cx="5029200" cy="2743200"/>
          </a:xfrm>
        </p:spPr>
        <p:txBody>
          <a:bodyPr>
            <a:normAutofit/>
          </a:bodyPr>
          <a:lstStyle/>
          <a:p>
            <a:r>
              <a:rPr lang="ru-RU" sz="1100" dirty="0" smtClean="0"/>
              <a:t>Так, утратили свою силу положения Закона от 25 июня 1841 г. о сделках купли-продажи, осуществляемых на публичных торгах; некоторые статьи Закона от 28 мая 1858 г. о заключении публичных договоров оптовой купли-продажи товаров; Закон от 3 июля 1861 года о публичных продажах, разрешенных или предписанных решениями судов; Закон 1866 года о товарных брокерах; Закон от 24 июля 1867 года о товариществах (за исключением статьи 80); Закон № 66-537 от 24 июля 1966 года «О коммерческих товариществах» (за исключением статей 283-1-1, 284, 292 и части второй статьи 357-8-1) и многие другие более поздние нормативно-правовые акты</a:t>
            </a:r>
            <a:endParaRPr lang="ru-RU" sz="11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71800" y="990600"/>
            <a:ext cx="5105400" cy="259080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Кодекс был принят Ордонансом правительства № 2000—912 от 18 сентября 2000 г. С его принятием с 21 сентября 2000 г. прекратил своё почти двухсотлетнее действие Коммерческий кодекс Франции 1807 года, а также целый ряд иных, более поздних, нормативных актов, регламентировавших во Франции торгово-экономическую деятельность на протяжении довольно значительного исторического периода.</a:t>
            </a:r>
            <a:endParaRPr lang="ru-RU" sz="1600" dirty="0"/>
          </a:p>
        </p:txBody>
      </p:sp>
      <p:pic>
        <p:nvPicPr>
          <p:cNvPr id="4098" name="Picture 2" descr="C:\Users\Admin\Desktop\кружок пп\Coutume_de_Normandie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2667000" cy="4235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0" y="533400"/>
            <a:ext cx="39624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Коммерческий кодекс 2000 года состоит из девяти Книг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05400" y="1295400"/>
            <a:ext cx="3712698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</a:p>
          <a:p>
            <a:endParaRPr lang="ru-RU" dirty="0" smtClean="0"/>
          </a:p>
          <a:p>
            <a:r>
              <a:rPr lang="ru-RU" dirty="0" smtClean="0"/>
              <a:t>	Книга первая Кодекса, «О коммерции в целом»</a:t>
            </a:r>
          </a:p>
          <a:p>
            <a:r>
              <a:rPr lang="ru-RU" dirty="0" smtClean="0"/>
              <a:t>	Книга вторая, «О коммерческих товариществах»</a:t>
            </a:r>
          </a:p>
          <a:p>
            <a:r>
              <a:rPr lang="ru-RU" dirty="0" smtClean="0"/>
              <a:t>	Книга третья включает правила о некоторых специальных видах продаж и об условиях, связанных с эксклюзивными продажами</a:t>
            </a:r>
          </a:p>
          <a:p>
            <a:r>
              <a:rPr lang="ru-RU" dirty="0" smtClean="0"/>
              <a:t>	Книга четвертая, «О свободе цен и о конкуренции»</a:t>
            </a:r>
          </a:p>
          <a:p>
            <a:r>
              <a:rPr lang="ru-RU" dirty="0" smtClean="0"/>
              <a:t>	Книга пятая, «О коммерческих ценных бумагах и об обеспечениях»</a:t>
            </a:r>
          </a:p>
          <a:p>
            <a:r>
              <a:rPr lang="ru-RU" dirty="0" smtClean="0"/>
              <a:t>	Книга шестая, «О затруднениях предприятий»</a:t>
            </a:r>
          </a:p>
          <a:p>
            <a:r>
              <a:rPr lang="ru-RU" dirty="0" smtClean="0"/>
              <a:t>	Книга седьмая, «Об организации коммерческой деятельности»</a:t>
            </a:r>
          </a:p>
          <a:p>
            <a:r>
              <a:rPr lang="ru-RU" dirty="0" smtClean="0"/>
              <a:t>	Книга восьмая, «О некоторых регламентированных профессиях»</a:t>
            </a:r>
          </a:p>
          <a:p>
            <a:r>
              <a:rPr lang="ru-RU" dirty="0" smtClean="0"/>
              <a:t>	Книга девятая, содержащая нормы коммерческого права, действующие в заморских регионах Франции</a:t>
            </a:r>
            <a:endParaRPr lang="ru-RU" dirty="0"/>
          </a:p>
        </p:txBody>
      </p:sp>
      <p:pic>
        <p:nvPicPr>
          <p:cNvPr id="5122" name="Picture 2" descr="C:\Users\Admin\Desktop\кружок пп\Speyer_(DerHexer)_2010-12-19_0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3902075" cy="2481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620000" cy="609600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>Коммерческий кодекс Франции 2007 года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81600" y="914400"/>
            <a:ext cx="3636498" cy="5943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	Декретом № 2007—431 от 25 марта 2007 г. «О </a:t>
            </a:r>
            <a:r>
              <a:rPr lang="ru-RU" dirty="0" err="1" smtClean="0"/>
              <a:t>регламентарной</a:t>
            </a:r>
            <a:r>
              <a:rPr lang="ru-RU" dirty="0" smtClean="0"/>
              <a:t> части Коммерческого кодекса» во Франции была принята вторая часть Коммерческого кодекса</a:t>
            </a:r>
          </a:p>
          <a:p>
            <a:r>
              <a:rPr lang="ru-RU" dirty="0" smtClean="0"/>
              <a:t>	Главная цель принятия </a:t>
            </a:r>
            <a:r>
              <a:rPr lang="ru-RU" dirty="0" err="1" smtClean="0"/>
              <a:t>регламентарной</a:t>
            </a:r>
            <a:r>
              <a:rPr lang="ru-RU" dirty="0" smtClean="0"/>
              <a:t> части Коммерческого кодекса состояла в установлении конкретных правил практической реализации определенных положений Коммерческого кодекса, принятого в 2000 г. Ввиду такой специфики правового регулирования структура этой части Кодекса, принятого в 2007 г., практически полностью повторяет структуру его законодательной части. </a:t>
            </a:r>
          </a:p>
          <a:p>
            <a:r>
              <a:rPr lang="ru-RU" smtClean="0"/>
              <a:t>	Регламентарная</a:t>
            </a:r>
            <a:r>
              <a:rPr lang="ru-RU" dirty="0" smtClean="0"/>
              <a:t> часть Кодекса имеет те же девять Книг, которые носят те же наименования, содержат то же количество титулов, глав и т. п. В тех случаях, когда та или иная глава не содержат </a:t>
            </a:r>
            <a:r>
              <a:rPr lang="ru-RU" dirty="0" err="1" smtClean="0"/>
              <a:t>регламентарных</a:t>
            </a:r>
            <a:r>
              <a:rPr lang="ru-RU" dirty="0" smtClean="0"/>
              <a:t> положений, в Кодексе 2007 г. приводится наименование этой главы (как оно обозначено в законодательной части) и делается указание о том, что данная глава не содержит </a:t>
            </a:r>
            <a:r>
              <a:rPr lang="ru-RU" dirty="0" err="1" smtClean="0"/>
              <a:t>регламентарных</a:t>
            </a:r>
            <a:r>
              <a:rPr lang="ru-RU" dirty="0" smtClean="0"/>
              <a:t> положений.</a:t>
            </a:r>
          </a:p>
          <a:p>
            <a:endParaRPr lang="ru-RU" dirty="0"/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pic>
        <p:nvPicPr>
          <p:cNvPr id="6146" name="Picture 2" descr="C:\Users\Admin\Desktop\кружок пп\1369735082_5341a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066800"/>
            <a:ext cx="2752725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419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762000"/>
            <a:ext cx="3520440" cy="5146160"/>
          </a:xfrm>
        </p:spPr>
        <p:txBody>
          <a:bodyPr>
            <a:normAutofit/>
          </a:bodyPr>
          <a:lstStyle/>
          <a:p>
            <a:r>
              <a:rPr lang="ru-RU" sz="1400" dirty="0" smtClean="0"/>
              <a:t>Торговый </a:t>
            </a:r>
            <a:r>
              <a:rPr lang="ru-RU" sz="1400" dirty="0" smtClean="0"/>
              <a:t>кодекс 1807года </a:t>
            </a:r>
            <a:r>
              <a:rPr lang="ru-RU" sz="1400" dirty="0" smtClean="0"/>
              <a:t>состоит из четырех книг. </a:t>
            </a:r>
          </a:p>
          <a:p>
            <a:r>
              <a:rPr lang="ru-RU" sz="1400" dirty="0" smtClean="0"/>
              <a:t>Книга I — «О торговле вообще» — содержит правила как об индивидуальных торговцах, так и о торговых товариществах, о биржах и посредниках, о векселе. </a:t>
            </a:r>
          </a:p>
          <a:p>
            <a:r>
              <a:rPr lang="ru-RU" sz="1400" dirty="0" smtClean="0"/>
              <a:t>Книга II — «О морской торговле» — определяет правовое положение морских судов. </a:t>
            </a:r>
          </a:p>
          <a:p>
            <a:r>
              <a:rPr lang="ru-RU" sz="1400" dirty="0" smtClean="0"/>
              <a:t>Книга III называется «О несостоятельности и банкротствах»,</a:t>
            </a:r>
          </a:p>
          <a:p>
            <a:r>
              <a:rPr lang="ru-RU" sz="1400" dirty="0" smtClean="0"/>
              <a:t> а книга IV — «О торговой юрисдикции». </a:t>
            </a:r>
          </a:p>
          <a:p>
            <a:endParaRPr lang="ru-RU" sz="1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91000" y="838200"/>
            <a:ext cx="3898392" cy="5146160"/>
          </a:xfrm>
        </p:spPr>
        <p:txBody>
          <a:bodyPr>
            <a:normAutofit/>
          </a:bodyPr>
          <a:lstStyle/>
          <a:p>
            <a:r>
              <a:rPr lang="ru-RU" sz="1200" dirty="0" smtClean="0"/>
              <a:t>Коммерческий </a:t>
            </a:r>
            <a:r>
              <a:rPr lang="ru-RU" sz="1200" dirty="0" smtClean="0"/>
              <a:t>кодекс 2007 года </a:t>
            </a:r>
            <a:r>
              <a:rPr lang="ru-RU" sz="1200" dirty="0" smtClean="0"/>
              <a:t>состоит из девяти Книг. </a:t>
            </a:r>
          </a:p>
          <a:p>
            <a:r>
              <a:rPr lang="ru-RU" sz="1200" dirty="0" smtClean="0"/>
              <a:t>Книга первая Кодекса, «О коммерции в целом», </a:t>
            </a:r>
          </a:p>
          <a:p>
            <a:r>
              <a:rPr lang="ru-RU" sz="1200" dirty="0" smtClean="0"/>
              <a:t>Книга вторая, «О коммерческих товариществах», </a:t>
            </a:r>
          </a:p>
          <a:p>
            <a:r>
              <a:rPr lang="ru-RU" sz="1200" dirty="0" smtClean="0"/>
              <a:t>Книга третья включает правила о некоторых специальных видах продаж и об условиях, связанных с эксклюзивными продажами. </a:t>
            </a:r>
          </a:p>
          <a:p>
            <a:r>
              <a:rPr lang="ru-RU" sz="1200" dirty="0" smtClean="0"/>
              <a:t>Книга четвертая, «О свободе цен и о конкуренции»</a:t>
            </a:r>
          </a:p>
          <a:p>
            <a:r>
              <a:rPr lang="ru-RU" sz="1200" dirty="0" smtClean="0"/>
              <a:t>Книга пятая, «О коммерческих ценных бумагах и об обеспечениях»,</a:t>
            </a:r>
          </a:p>
          <a:p>
            <a:r>
              <a:rPr lang="ru-RU" sz="1200" dirty="0" smtClean="0"/>
              <a:t>Книга шестая, «О затруднениях предприятий»,</a:t>
            </a:r>
          </a:p>
          <a:p>
            <a:r>
              <a:rPr lang="ru-RU" sz="1200" dirty="0" smtClean="0"/>
              <a:t>Книга седьмая, «Об организации коммерческой деятельности», </a:t>
            </a:r>
          </a:p>
          <a:p>
            <a:r>
              <a:rPr lang="ru-RU" sz="1200" dirty="0" smtClean="0"/>
              <a:t>Книга восьмая, «О некоторых регламентированных профессиях», </a:t>
            </a:r>
          </a:p>
          <a:p>
            <a:r>
              <a:rPr lang="ru-RU" sz="1200" dirty="0" smtClean="0"/>
              <a:t>Книга девятая, содержащая нормы коммерческого права, действующие в заморских регионах Франции </a:t>
            </a:r>
          </a:p>
          <a:p>
            <a:endParaRPr lang="ru-RU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0" y="320040"/>
            <a:ext cx="3886200" cy="5471160"/>
          </a:xfrm>
        </p:spPr>
        <p:txBody>
          <a:bodyPr>
            <a:normAutofit fontScale="90000"/>
          </a:bodyPr>
          <a:lstStyle/>
          <a:p>
            <a:r>
              <a:rPr lang="ru-RU" sz="1800" b="0" dirty="0" smtClean="0"/>
              <a:t>	В разных странах торговое право могло выделяться как самостоятельная отрасль или полностью поглощаться гражданским правом</a:t>
            </a:r>
            <a:r>
              <a:rPr lang="ru-RU" sz="1800" dirty="0" smtClean="0"/>
              <a:t>. </a:t>
            </a:r>
            <a:br>
              <a:rPr lang="ru-RU" sz="1800" dirty="0" smtClean="0"/>
            </a:br>
            <a:r>
              <a:rPr lang="ru-RU" sz="1800" dirty="0" smtClean="0"/>
              <a:t>	В странах, где торговое право выделяется как отдельная отрасль, часто одновременно принимаются гражданский и торговый кодексы, причём общая часть гражданского кодекса содержит нормы, которые действуют и для торгового права. Так, вместе с КОДЕКСОМ НАПОЛЕОНА (1804) был принят Торговый кодекс Франции (1807)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pic>
        <p:nvPicPr>
          <p:cNvPr id="4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752600"/>
            <a:ext cx="3021676" cy="452628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>
                <a:solidFill>
                  <a:srgbClr val="C00000"/>
                </a:solidFill>
              </a:rPr>
              <a:t>Из сборника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«Максимы </a:t>
            </a:r>
            <a:r>
              <a:rPr lang="ru-RU" sz="2000" b="1" dirty="0">
                <a:solidFill>
                  <a:srgbClr val="C00000"/>
                </a:solidFill>
              </a:rPr>
              <a:t>и мысли узника Святой </a:t>
            </a:r>
            <a:r>
              <a:rPr lang="ru-RU" sz="2000" b="1" dirty="0" smtClean="0">
                <a:solidFill>
                  <a:srgbClr val="C00000"/>
                </a:solidFill>
              </a:rPr>
              <a:t>Елены»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(1820)</a:t>
            </a: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>
                <a:solidFill>
                  <a:srgbClr val="00642D"/>
                </a:solidFill>
              </a:rPr>
              <a:t>CCCLXX</a:t>
            </a:r>
            <a:endParaRPr lang="ru-RU" sz="2400" dirty="0">
              <a:solidFill>
                <a:srgbClr val="00642D"/>
              </a:solidFill>
            </a:endParaRPr>
          </a:p>
          <a:p>
            <a:pPr algn="just"/>
            <a:r>
              <a:rPr lang="ru-RU" sz="2400" b="1" dirty="0"/>
              <a:t>Перед тем, как появился мой Гражданский кодекс, во Франции отнюдь не было настоящих законов, но существовало от пяти до шести тысяч томов различных постановлений, что приводило к тому, что судьи едва ли могли по совести разбирать дела и выносить приговоры.</a:t>
            </a:r>
            <a:endParaRPr lang="ru-RU" sz="2400" dirty="0"/>
          </a:p>
          <a:p>
            <a:r>
              <a:rPr lang="ru-RU" sz="2400" b="1" dirty="0">
                <a:solidFill>
                  <a:srgbClr val="00642D"/>
                </a:solidFill>
              </a:rPr>
              <a:t>CLII</a:t>
            </a:r>
            <a:endParaRPr lang="ru-RU" sz="2400" dirty="0">
              <a:solidFill>
                <a:srgbClr val="00642D"/>
              </a:solidFill>
            </a:endParaRPr>
          </a:p>
          <a:p>
            <a:pPr algn="just"/>
            <a:r>
              <a:rPr lang="ru-RU" sz="2400" b="1" dirty="0"/>
              <a:t>Я дал французам Кодекс, который сохранит свое значение дольше, нежели прочие памятники моего могущества.</a:t>
            </a:r>
            <a:endParaRPr lang="ru-RU" sz="24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63EE9-0775-4B0D-97EE-E650B49BB26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67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Пять великих кодексов Наполеона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fr-FR" sz="2000" b="1" dirty="0" smtClean="0">
                <a:solidFill>
                  <a:srgbClr val="C00000"/>
                </a:solidFill>
              </a:rPr>
              <a:t>Des Cinq Grands Codes Napoléoniens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600200"/>
            <a:ext cx="6501408" cy="4525963"/>
          </a:xfrm>
        </p:spPr>
        <p:txBody>
          <a:bodyPr/>
          <a:lstStyle/>
          <a:p>
            <a:endParaRPr lang="ru-RU" sz="2800" dirty="0" smtClean="0"/>
          </a:p>
          <a:p>
            <a:r>
              <a:rPr lang="fr-FR" sz="2400" dirty="0" smtClean="0"/>
              <a:t>●</a:t>
            </a:r>
            <a:r>
              <a:rPr lang="ru-RU" sz="2400" dirty="0" smtClean="0"/>
              <a:t> </a:t>
            </a:r>
            <a:r>
              <a:rPr lang="fr-FR" sz="2400" dirty="0" smtClean="0"/>
              <a:t>Code </a:t>
            </a:r>
            <a:r>
              <a:rPr lang="fr-FR" sz="2400" dirty="0"/>
              <a:t>Civil des Français (1804</a:t>
            </a:r>
            <a:r>
              <a:rPr lang="fr-FR" sz="2400" dirty="0" smtClean="0"/>
              <a:t>)</a:t>
            </a:r>
            <a:endParaRPr lang="ru-RU" sz="2400" dirty="0" smtClean="0"/>
          </a:p>
          <a:p>
            <a:r>
              <a:rPr lang="fr-FR" sz="2400" dirty="0"/>
              <a:t>●</a:t>
            </a:r>
            <a:r>
              <a:rPr lang="ru-RU" sz="2400" dirty="0"/>
              <a:t> </a:t>
            </a:r>
            <a:r>
              <a:rPr lang="fr-FR" sz="2400" dirty="0" smtClean="0"/>
              <a:t>Code </a:t>
            </a:r>
            <a:r>
              <a:rPr lang="fr-FR" sz="2400" dirty="0"/>
              <a:t>de procédure civile (1806</a:t>
            </a:r>
            <a:r>
              <a:rPr lang="fr-FR" sz="2400" dirty="0" smtClean="0"/>
              <a:t>)</a:t>
            </a:r>
            <a:endParaRPr lang="ru-RU" sz="2400" dirty="0" smtClean="0"/>
          </a:p>
          <a:p>
            <a:r>
              <a:rPr lang="fr-FR" sz="2400" dirty="0"/>
              <a:t>●</a:t>
            </a:r>
            <a:r>
              <a:rPr lang="ru-RU" sz="2400" dirty="0"/>
              <a:t> </a:t>
            </a:r>
            <a:r>
              <a:rPr lang="fr-FR" sz="2400" dirty="0" smtClean="0"/>
              <a:t>Code </a:t>
            </a:r>
            <a:r>
              <a:rPr lang="fr-FR" sz="2400" dirty="0"/>
              <a:t>de commerce (1807</a:t>
            </a:r>
            <a:r>
              <a:rPr lang="fr-FR" sz="2400" dirty="0" smtClean="0"/>
              <a:t>)</a:t>
            </a:r>
            <a:endParaRPr lang="ru-RU" sz="2400" dirty="0" smtClean="0"/>
          </a:p>
          <a:p>
            <a:r>
              <a:rPr lang="fr-FR" sz="2400" dirty="0"/>
              <a:t>●</a:t>
            </a:r>
            <a:r>
              <a:rPr lang="ru-RU" sz="2400" dirty="0"/>
              <a:t> </a:t>
            </a:r>
            <a:r>
              <a:rPr lang="fr-FR" sz="2400" dirty="0" smtClean="0"/>
              <a:t>Code </a:t>
            </a:r>
            <a:r>
              <a:rPr lang="fr-FR" sz="2400" dirty="0"/>
              <a:t>d'instruction criminelle (1808</a:t>
            </a:r>
            <a:r>
              <a:rPr lang="fr-FR" sz="2400" dirty="0" smtClean="0"/>
              <a:t>)</a:t>
            </a:r>
            <a:endParaRPr lang="ru-RU" sz="2400" dirty="0" smtClean="0"/>
          </a:p>
          <a:p>
            <a:r>
              <a:rPr lang="fr-FR" sz="2400" dirty="0"/>
              <a:t>●</a:t>
            </a:r>
            <a:r>
              <a:rPr lang="ru-RU" sz="2400" dirty="0"/>
              <a:t> </a:t>
            </a:r>
            <a:r>
              <a:rPr lang="fr-FR" sz="2400" dirty="0" smtClean="0"/>
              <a:t>Code </a:t>
            </a:r>
            <a:r>
              <a:rPr lang="fr-FR" sz="2400" dirty="0"/>
              <a:t>pénal (1810).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63EE9-0775-4B0D-97EE-E650B49BB26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875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ВЫДЕЛЕНИЕ ТОРГОВОГО ПРАВА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Обособление торгового права началось с эпохи средних веков. Это было сословное право, право купечества, распространявшееся на торговые отношения, участниками которого были члены купеческого сословия.</a:t>
            </a:r>
          </a:p>
          <a:p>
            <a:r>
              <a:rPr lang="ru-RU" dirty="0" smtClean="0"/>
              <a:t>Особенно большое значение сборники обычаев имели в морской торговле.</a:t>
            </a:r>
          </a:p>
          <a:p>
            <a:r>
              <a:rPr lang="ru-RU" dirty="0" smtClean="0"/>
              <a:t>Затем торговое право стало терять сословный характер. В настоящий момент торговое право является самостоятельной отраслью права и существует отдельно от гражданского права.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0" y="228600"/>
            <a:ext cx="4038600" cy="2971800"/>
          </a:xfrm>
        </p:spPr>
        <p:txBody>
          <a:bodyPr>
            <a:normAutofit/>
          </a:bodyPr>
          <a:lstStyle/>
          <a:p>
            <a:r>
              <a:rPr lang="ru-RU" dirty="0" smtClean="0"/>
              <a:t>. </a:t>
            </a:r>
            <a:r>
              <a:rPr lang="ru-RU" sz="1600" dirty="0" smtClean="0"/>
              <a:t>Французская буржуазная революция формально предоставила любому лицу возможность заниматься предпринимательской деятельностью. Был закреплен дуализм частного права, то есть его деление на гражданское и торговое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05400" y="3657600"/>
            <a:ext cx="4038600" cy="3048000"/>
          </a:xfrm>
        </p:spPr>
        <p:txBody>
          <a:bodyPr>
            <a:normAutofit/>
          </a:bodyPr>
          <a:lstStyle/>
          <a:p>
            <a:r>
              <a:rPr lang="ru-RU" dirty="0" smtClean="0"/>
              <a:t>По отношению к нормам гражданского права нормы торгового права считаются специальными. Это означает, что к коммерческим отношениям они подлежат применению в первую очередь, имеют приоритет в случаях противоречий с гражданско-правовыми нормами. Последние действуют </a:t>
            </a:r>
            <a:r>
              <a:rPr lang="ru-RU" dirty="0" err="1" smtClean="0"/>
              <a:t>субсидиарно</a:t>
            </a:r>
            <a:r>
              <a:rPr lang="ru-RU" dirty="0" smtClean="0"/>
              <a:t>, то есть применяются лишь при отсутствии надлежащих норм торгового права.</a:t>
            </a:r>
            <a:endParaRPr lang="ru-RU" dirty="0"/>
          </a:p>
        </p:txBody>
      </p:sp>
      <p:pic>
        <p:nvPicPr>
          <p:cNvPr id="5" name="Объект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436" r="8436"/>
          <a:stretch>
            <a:fillRect/>
          </a:stretch>
        </p:blipFill>
        <p:spPr>
          <a:xfrm>
            <a:off x="609600" y="990600"/>
            <a:ext cx="4206240" cy="420624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Франция принадлежит к числу стран с так называемой дуалистической системой частного права, где наряду с гражданским правом особой отраслью законодательства будет торговое право. Такое положение создалось в результате исторического развития французского права до революции 1789 года и сохраняется до настоящего времени.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48768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основу торгового кодекса легли Ордонанс о торговле 1673 года и Ордонанс о мореплавании 1681 года, изданных при Людовике XIV</a:t>
            </a:r>
            <a:endParaRPr lang="ru-RU" sz="2800" dirty="0"/>
          </a:p>
        </p:txBody>
      </p:sp>
      <p:pic>
        <p:nvPicPr>
          <p:cNvPr id="1026" name="Picture 2" descr="C:\Users\Admin\Desktop\кружок пп\image00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4956" b="1495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Проект и официальное издание ТКФ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5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22" y="1711325"/>
            <a:ext cx="2846231" cy="4114800"/>
          </a:xfrm>
        </p:spPr>
      </p:pic>
      <p:pic>
        <p:nvPicPr>
          <p:cNvPr id="8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857210"/>
            <a:ext cx="3347087" cy="401019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635</Words>
  <PresentationFormat>Экран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Торговые кодексы Франции </vt:lpstr>
      <vt:lpstr> В разных странах торговое право могло выделяться как самостоятельная отрасль или полностью поглощаться гражданским правом.   В странах, где торговое право выделяется как отдельная отрасль, часто одновременно принимаются гражданский и торговый кодексы, причём общая часть гражданского кодекса содержит нормы, которые действуют и для торгового права. Так, вместе с КОДЕКСОМ НАПОЛЕОНА (1804) был принят Торговый кодекс Франции (1807) </vt:lpstr>
      <vt:lpstr> Из сборника «Максимы и мысли узника Святой Елены» (1820) </vt:lpstr>
      <vt:lpstr> Пять великих кодексов Наполеона Des Cinq Grands Codes Napoléoniens </vt:lpstr>
      <vt:lpstr>ВЫДЕЛЕНИЕ ТОРГОВОГО ПРАВА</vt:lpstr>
      <vt:lpstr>. Французская буржуазная революция формально предоставила любому лицу возможность заниматься предпринимательской деятельностью. Был закреплен дуализм частного права, то есть его деление на гражданское и торговое</vt:lpstr>
      <vt:lpstr>Слайд 7</vt:lpstr>
      <vt:lpstr>В основу торгового кодекса легли Ордонанс о торговле 1673 года и Ордонанс о мореплавании 1681 года, изданных при Людовике XIV</vt:lpstr>
      <vt:lpstr> Проект и официальное издание ТКФ</vt:lpstr>
      <vt:lpstr>Слайд 10</vt:lpstr>
      <vt:lpstr>Французский торговый кодекс не совершил такого триумфального шествия по всему миру, как гражданский. Это объясняется и архаичностью норм, и сравнительной бедностью его содержания, и невысокими техническими качествами. Но все же и он оказал влияние на законодательство ряда стран (Бельгии, Голландии, Греции, Испании, Португалии и др.).</vt:lpstr>
      <vt:lpstr> Торговый кодекс подвергся весьма существенным изменениям уже вскоре после принятия.   Закон 1838 года, например, изменил правила о несостоятельности,  закон 1867 года по-новому регулировал правовое положение акционерных обществ и т. д.  Среди мероприятий более позднего периода следует особо упомянуть полную реформу вексельного права, проведенную после присоединения Франции к Женевской вексельной конвенции 1930 года,   закон о торговых товариществах 1967 года.   </vt:lpstr>
      <vt:lpstr>Слайд 13</vt:lpstr>
      <vt:lpstr>История создания Коммерческого кодекса 2000 года и введение его в действие </vt:lpstr>
      <vt:lpstr>Коммерческий кодекс 2000 года состоит из девяти Книг</vt:lpstr>
      <vt:lpstr>Коммерческий кодекс Франции 2007 года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Торговые кодексы Франции </dc:title>
  <dc:creator>Нагайцева Марина</dc:creator>
  <cp:lastModifiedBy>Admin</cp:lastModifiedBy>
  <cp:revision>19</cp:revision>
  <dcterms:created xsi:type="dcterms:W3CDTF">2016-09-27T13:54:30Z</dcterms:created>
  <dcterms:modified xsi:type="dcterms:W3CDTF">2016-09-29T11:33:26Z</dcterms:modified>
</cp:coreProperties>
</file>